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22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73" r:id="rId11"/>
    <p:sldId id="374" r:id="rId12"/>
    <p:sldId id="359" r:id="rId13"/>
    <p:sldId id="360" r:id="rId14"/>
    <p:sldId id="361" r:id="rId15"/>
    <p:sldId id="362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297" r:id="rId26"/>
  </p:sldIdLst>
  <p:sldSz cx="12190413" cy="6859588"/>
  <p:notesSz cx="6858000" cy="9144000"/>
  <p:embeddedFontLst>
    <p:embeddedFont>
      <p:font typeface="굴림체" panose="020B0609000101010101" pitchFamily="49" charset="-127"/>
      <p:regular r:id="rId29"/>
    </p:embeddedFont>
    <p:embeddedFont>
      <p:font typeface="맑은 고딕" panose="020B0503020000020004" pitchFamily="34" charset="-127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Noto Sans" panose="020B0502040504020204" pitchFamily="34" charset="0"/>
      <p:regular r:id="rId38"/>
      <p:bold r:id="rId39"/>
      <p:italic r:id="rId40"/>
      <p:boldItalic r:id="rId4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5" autoAdjust="0"/>
    <p:restoredTop sz="82881" autoAdjust="0"/>
  </p:normalViewPr>
  <p:slideViewPr>
    <p:cSldViewPr>
      <p:cViewPr varScale="1">
        <p:scale>
          <a:sx n="91" d="100"/>
          <a:sy n="91" d="100"/>
        </p:scale>
        <p:origin x="1560" y="78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6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2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6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61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81" y="1981659"/>
            <a:ext cx="5079339" cy="411575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981659"/>
            <a:ext cx="5079339" cy="411575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4D433-5703-4791-95E4-1ADD64E65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516494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WEEK-4</a:t>
            </a:r>
          </a:p>
          <a:p>
            <a:r>
              <a:rPr lang="tr-TR" sz="3600" b="1" dirty="0" err="1">
                <a:solidFill>
                  <a:schemeClr val="bg1"/>
                </a:solidFill>
              </a:rPr>
              <a:t>Informed</a:t>
            </a:r>
            <a:r>
              <a:rPr lang="tr-TR" sz="3600" b="1" dirty="0">
                <a:solidFill>
                  <a:schemeClr val="bg1"/>
                </a:solidFill>
              </a:rPr>
              <a:t> (</a:t>
            </a:r>
            <a:r>
              <a:rPr lang="tr-TR" sz="3600" b="1" dirty="0" err="1">
                <a:solidFill>
                  <a:schemeClr val="bg1"/>
                </a:solidFill>
              </a:rPr>
              <a:t>Heuristic</a:t>
            </a:r>
            <a:r>
              <a:rPr lang="tr-TR" sz="3600" b="1" dirty="0">
                <a:solidFill>
                  <a:schemeClr val="bg1"/>
                </a:solidFill>
              </a:rPr>
              <a:t>) </a:t>
            </a:r>
            <a:r>
              <a:rPr lang="tr-TR" sz="3600" b="1" dirty="0" err="1">
                <a:solidFill>
                  <a:schemeClr val="bg1"/>
                </a:solidFill>
              </a:rPr>
              <a:t>Search</a:t>
            </a:r>
            <a:endParaRPr lang="tr-TR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4247" y="915522"/>
            <a:ext cx="4876165" cy="30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156"/>
            <a:ext cx="9447570" cy="1142851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B7DFAB5-915A-F40C-A581-A9B39F57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785" y="1557586"/>
            <a:ext cx="1552575" cy="7143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263C26F-9226-002B-5401-818E56C73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86" y="1701602"/>
            <a:ext cx="3543300" cy="15049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B966619-CC7B-8752-268C-01F395AD6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4886" y="1701602"/>
            <a:ext cx="4019550" cy="2133600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E4B5DBD-80B9-4B5C-7E2F-ADB46247A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886" y="1659173"/>
            <a:ext cx="4352925" cy="2990850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E46F470-C894-1A81-DB73-EE60437175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862" y="1723684"/>
            <a:ext cx="58769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2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D28E228-1143-9802-37DA-874EB4488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33"/>
          <a:stretch/>
        </p:blipFill>
        <p:spPr>
          <a:xfrm>
            <a:off x="1342678" y="1065227"/>
            <a:ext cx="8784976" cy="472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39961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3608" y="3834554"/>
            <a:ext cx="2884112" cy="2263480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01232"/>
            <a:ext cx="7085677" cy="487616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</a:t>
            </a:r>
            <a:r>
              <a:rPr lang="tr-TR" sz="2400" dirty="0"/>
              <a:t>  </a:t>
            </a:r>
            <a:r>
              <a:rPr lang="en-US" sz="2400" dirty="0"/>
              <a:t>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tr-TR" sz="2400" dirty="0" err="1"/>
              <a:t>It</a:t>
            </a:r>
            <a:r>
              <a:rPr lang="en-US" sz="2400" dirty="0"/>
              <a:t>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7570" y="1220282"/>
            <a:ext cx="846029" cy="1774594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7999958" y="1323455"/>
            <a:ext cx="2926970" cy="210792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2175" y="1679009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8363" y="1669484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2332" y="1529804"/>
            <a:ext cx="274603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4873" y="1483773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6456" y="1282186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5980" y="2593290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3918" y="1253614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79324" y="3959949"/>
            <a:ext cx="2926970" cy="206189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1538" y="4315504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7727" y="430597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1697" y="4166298"/>
            <a:ext cx="274603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4238" y="4120265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5822" y="3918680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5030" y="5336133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3284" y="389010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359" y="1144093"/>
            <a:ext cx="6361695" cy="53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175" y="1144092"/>
            <a:ext cx="9334062" cy="52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23826" y="383649"/>
            <a:ext cx="5790902" cy="3622209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36C558-0356-9392-D2C3-92E314C16A43}"/>
              </a:ext>
            </a:extLst>
          </p:cNvPr>
          <p:cNvSpPr txBox="1">
            <a:spLocks noChangeArrowheads="1"/>
          </p:cNvSpPr>
          <p:nvPr/>
        </p:nvSpPr>
        <p:spPr>
          <a:xfrm>
            <a:off x="4150991" y="1053530"/>
            <a:ext cx="7920880" cy="4461322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The greedy search does not consider how </a:t>
            </a:r>
            <a:r>
              <a:rPr lang="tr-TR" dirty="0"/>
              <a:t>     </a:t>
            </a:r>
            <a:r>
              <a:rPr lang="en-US" dirty="0"/>
              <a:t>costly it was to get to a node.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f(n) = h(n)</a:t>
            </a:r>
          </a:p>
          <a:p>
            <a:pPr>
              <a:lnSpc>
                <a:spcPct val="90000"/>
              </a:lnSpc>
            </a:pPr>
            <a:r>
              <a:rPr lang="en-US" dirty="0"/>
              <a:t>Idea: avoid expanding paths that are already </a:t>
            </a:r>
            <a:r>
              <a:rPr lang="tr-TR" dirty="0"/>
              <a:t> </a:t>
            </a:r>
            <a:r>
              <a:rPr lang="en-US" dirty="0"/>
              <a:t>expensive</a:t>
            </a:r>
          </a:p>
          <a:p>
            <a:pPr>
              <a:lnSpc>
                <a:spcPct val="90000"/>
              </a:lnSpc>
            </a:pPr>
            <a:r>
              <a:rPr lang="en-US" dirty="0"/>
              <a:t>Combine g(n), the cost to reach node n, with h(n)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f(n) = g(n) + h(n)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estimated cost of cheapest solution through n</a:t>
            </a:r>
          </a:p>
        </p:txBody>
      </p:sp>
    </p:spTree>
    <p:extLst>
      <p:ext uri="{BB962C8B-B14F-4D97-AF65-F5344CB8AC3E}">
        <p14:creationId xmlns:p14="http://schemas.microsoft.com/office/powerpoint/2010/main" val="24449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8545" y="4039315"/>
            <a:ext cx="137142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799975" y="3353604"/>
            <a:ext cx="685711" cy="4571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520" y="91374"/>
            <a:ext cx="10971372" cy="79709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457139" y="888468"/>
            <a:ext cx="11542723" cy="551274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tr-TR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r>
              <a:rPr lang="en-US" altLang="en-US" dirty="0"/>
              <a:t>g(n) = cost of traversing from one node to another. </a:t>
            </a:r>
          </a:p>
          <a:p>
            <a:r>
              <a:rPr lang="en-US" altLang="en-US" dirty="0"/>
              <a:t>h(n) = heuristic approximation of the node's value. </a:t>
            </a:r>
          </a:p>
          <a:p>
            <a:pPr eaLnBrk="1" hangingPunct="1">
              <a:lnSpc>
                <a:spcPct val="90000"/>
              </a:lnSpc>
            </a:pP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140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372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1405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372" y="472502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99967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0942" y="4191696"/>
            <a:ext cx="91428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181" y="5182167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799975" y="4344077"/>
            <a:ext cx="68571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661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173" y="2286944"/>
            <a:ext cx="380950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661" y="4572647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3801" y="4252013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1875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760" y="4191696"/>
            <a:ext cx="83809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1396" y="4344077"/>
            <a:ext cx="91428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281" y="4039315"/>
            <a:ext cx="83809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0942" y="4267885"/>
            <a:ext cx="0" cy="4571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556" y="1715519"/>
            <a:ext cx="847615" cy="3342840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281" y="4953596"/>
            <a:ext cx="838091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140" y="472502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512" y="4039315"/>
            <a:ext cx="236189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760" y="5166294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3793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115" y="2896464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4256" y="2896465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3784" y="3201225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281" y="4039315"/>
            <a:ext cx="1066661" cy="915869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281" y="2963131"/>
            <a:ext cx="5485686" cy="107618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281" y="4039315"/>
            <a:ext cx="5485686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2330" y="2363133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18999" y="2972654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5669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5669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5181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7570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5181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7570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5181" y="5715497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09194" y="2820274"/>
            <a:ext cx="371707" cy="2193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7570" y="3429794"/>
            <a:ext cx="22857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3751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6140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7569" y="3429794"/>
            <a:ext cx="1676182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4239" y="3429794"/>
            <a:ext cx="533331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4239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3751" y="5258356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5660" y="2210753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7098" y="2798192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7578" y="373455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7578" y="462675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8520" y="381074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8520" y="4648835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6131" y="3712473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6131" y="4702944"/>
            <a:ext cx="91428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6131" y="5563116"/>
            <a:ext cx="91428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38923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uiExpand="1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2591703"/>
            <a:ext cx="12190413" cy="1142851"/>
          </a:xfrm>
        </p:spPr>
        <p:txBody>
          <a:bodyPr/>
          <a:lstStyle/>
          <a:p>
            <a:pPr eaLnBrk="1" hangingPunct="1"/>
            <a:r>
              <a:rPr lang="en-US" sz="5999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915522"/>
            <a:ext cx="12190413" cy="30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664" y="1442505"/>
            <a:ext cx="8228528" cy="524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/>
          <a:lstStyle/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222" y="2704403"/>
            <a:ext cx="2438083" cy="209681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8555" y="2667894"/>
            <a:ext cx="1371376" cy="1598302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8871" y="3059955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058" y="3050433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029" y="2910751"/>
            <a:ext cx="274601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1567" y="2864719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153" y="2663134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1885" y="4080584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0615" y="2634562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09487" y="2669482"/>
            <a:ext cx="2438083" cy="213173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7588" y="2667893"/>
            <a:ext cx="761902" cy="1523802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3135" y="3025036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79322" y="3015512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3293" y="2875830"/>
            <a:ext cx="274601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5831" y="2829798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7417" y="2628212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4880" y="2599641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6149" y="4045665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413" y="1677424"/>
            <a:ext cx="2285702" cy="5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7999958" y="1677424"/>
            <a:ext cx="609521" cy="5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15110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4714" y="5029788"/>
            <a:ext cx="1284121" cy="62698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5194" y="1829803"/>
            <a:ext cx="1912690" cy="177142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1900" y="1647263"/>
            <a:ext cx="7263455" cy="45253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</a:t>
            </a:r>
            <a:r>
              <a:rPr lang="tr-TR" dirty="0">
                <a:latin typeface="Calibri"/>
                <a:cs typeface="Calibri"/>
              </a:rPr>
              <a:t>   </a:t>
            </a:r>
            <a:r>
              <a:rPr lang="en-US" dirty="0">
                <a:latin typeface="Calibri"/>
                <a:cs typeface="Calibri"/>
              </a:rPr>
              <a:t>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8364" y="2605991"/>
            <a:ext cx="163491" cy="15396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3288" y="2721864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5343" y="2628212"/>
            <a:ext cx="163491" cy="15396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5660" y="2745673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0113" y="2264721"/>
            <a:ext cx="869838" cy="8698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3286" y="5271055"/>
            <a:ext cx="163492" cy="15396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0908" y="5410736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2645" y="5258357"/>
            <a:ext cx="163491" cy="15396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0581" y="5406274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5349" y="5105976"/>
            <a:ext cx="869838" cy="45714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66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Informed</a:t>
            </a:r>
            <a:r>
              <a:rPr lang="tr-TR" altLang="ko-KR" dirty="0"/>
              <a:t> (</a:t>
            </a:r>
            <a:r>
              <a:rPr lang="tr-TR" altLang="ko-KR" dirty="0" err="1"/>
              <a:t>Heuristic</a:t>
            </a:r>
            <a:r>
              <a:rPr lang="tr-TR" altLang="ko-KR" dirty="0"/>
              <a:t>) </a:t>
            </a:r>
            <a:r>
              <a:rPr lang="tr-TR" altLang="ko-KR" dirty="0" err="1"/>
              <a:t>Search</a:t>
            </a:r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8757C32-7F65-1CB5-CB19-B29BFD0BB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6860" y="1485900"/>
            <a:ext cx="7868454" cy="482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1" y="1144093"/>
            <a:ext cx="6270812" cy="5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0" y="1144092"/>
            <a:ext cx="6270814" cy="52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1" y="1144093"/>
            <a:ext cx="6270811" cy="5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516" y="1144091"/>
            <a:ext cx="9371380" cy="52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241"/>
            <a:ext cx="12190413" cy="1142851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0" y="2373312"/>
            <a:ext cx="3657124" cy="204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25" y="2373312"/>
            <a:ext cx="3621409" cy="205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605" y="2373312"/>
            <a:ext cx="3516047" cy="205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2851" y="5039964"/>
            <a:ext cx="1248897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4735" y="5039964"/>
            <a:ext cx="2120817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2330" y="5039964"/>
            <a:ext cx="571191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59386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711" y="1215518"/>
            <a:ext cx="10641214" cy="4728548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691" y="1298694"/>
            <a:ext cx="5681679" cy="4416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8184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48" y="1144092"/>
            <a:ext cx="10120317" cy="57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4567" y="1298841"/>
            <a:ext cx="4248472" cy="2801674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46AF5-04BD-6C09-9785-1929467174FD}"/>
              </a:ext>
            </a:extLst>
          </p:cNvPr>
          <p:cNvSpPr txBox="1">
            <a:spLocks noChangeArrowheads="1"/>
          </p:cNvSpPr>
          <p:nvPr/>
        </p:nvSpPr>
        <p:spPr>
          <a:xfrm>
            <a:off x="4150991" y="1127124"/>
            <a:ext cx="6048672" cy="5327005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7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20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 </a:t>
            </a:r>
            <a:r>
              <a:rPr lang="en-US" i="1" dirty="0">
                <a:solidFill>
                  <a:srgbClr val="FF0000"/>
                </a:solidFill>
              </a:rPr>
              <a:t>informed search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strategy uses knowledge beyond the definition of the problem</a:t>
            </a:r>
            <a:endParaRPr lang="tr-TR" dirty="0"/>
          </a:p>
          <a:p>
            <a:endParaRPr lang="tr-TR" dirty="0"/>
          </a:p>
          <a:p>
            <a:endParaRPr lang="en-US" dirty="0"/>
          </a:p>
          <a:p>
            <a:r>
              <a:rPr lang="en-US" dirty="0"/>
              <a:t>The knowledge is embodied in an </a:t>
            </a:r>
            <a:r>
              <a:rPr lang="en-US" i="1" dirty="0">
                <a:solidFill>
                  <a:srgbClr val="FF0000"/>
                </a:solidFill>
              </a:rPr>
              <a:t>evaluation function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f(n)</a:t>
            </a:r>
          </a:p>
        </p:txBody>
      </p:sp>
    </p:spTree>
    <p:extLst>
      <p:ext uri="{BB962C8B-B14F-4D97-AF65-F5344CB8AC3E}">
        <p14:creationId xmlns:p14="http://schemas.microsoft.com/office/powerpoint/2010/main" val="22142256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4324" y="-228653"/>
            <a:ext cx="7774199" cy="1143265"/>
          </a:xfrm>
          <a:noFill/>
        </p:spPr>
        <p:txBody>
          <a:bodyPr vert="horz" lIns="90509" tIns="44460" rIns="90509" bIns="44460" rtlCol="0" anchor="ctr">
            <a:normAutofit/>
          </a:bodyPr>
          <a:lstStyle/>
          <a:p>
            <a:r>
              <a:rPr lang="en-US" altLang="en-US"/>
              <a:t>Heuristic Search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542" y="762177"/>
            <a:ext cx="12071871" cy="6097411"/>
          </a:xfrm>
          <a:noFill/>
        </p:spPr>
        <p:txBody>
          <a:bodyPr vert="horz" lIns="90509" tIns="44460" rIns="90509" bIns="44460" rtlCol="0">
            <a:normAutofit/>
          </a:bodyPr>
          <a:lstStyle/>
          <a:p>
            <a:r>
              <a:rPr lang="en-US" altLang="en-US" sz="2400" dirty="0"/>
              <a:t>Heuristic - a “rule of thumb” used to help guide search</a:t>
            </a:r>
          </a:p>
          <a:p>
            <a:pPr lvl="1"/>
            <a:r>
              <a:rPr lang="en-US" altLang="en-US" sz="4400" b="1" dirty="0"/>
              <a:t>something learned experientially </a:t>
            </a:r>
            <a:r>
              <a:rPr lang="tr-TR" altLang="en-US" sz="4400" b="1" dirty="0"/>
              <a:t> </a:t>
            </a:r>
            <a:r>
              <a:rPr lang="en-US" altLang="en-US" sz="4400" b="1" dirty="0"/>
              <a:t>and </a:t>
            </a:r>
            <a:r>
              <a:rPr lang="tr-TR" altLang="en-US" sz="4400" b="1" dirty="0"/>
              <a:t>   </a:t>
            </a:r>
            <a:r>
              <a:rPr lang="en-US" altLang="en-US" sz="4400" b="1" dirty="0"/>
              <a:t>recalled when needed</a:t>
            </a:r>
            <a:endParaRPr lang="tr-TR" altLang="en-US" sz="4400" b="1" dirty="0"/>
          </a:p>
          <a:p>
            <a:pPr lvl="1"/>
            <a:endParaRPr lang="tr-TR" altLang="en-US" sz="2000" dirty="0"/>
          </a:p>
          <a:p>
            <a:pPr marL="497845" lvl="1" indent="0">
              <a:buNone/>
            </a:pPr>
            <a:endParaRPr lang="en-US" altLang="en-US" sz="2000" dirty="0"/>
          </a:p>
          <a:p>
            <a:r>
              <a:rPr lang="en-US" altLang="en-US" sz="2400" dirty="0"/>
              <a:t>Heuristic Search – </a:t>
            </a:r>
          </a:p>
          <a:p>
            <a:pPr lvl="1"/>
            <a:r>
              <a:rPr lang="en-US" altLang="en-US" sz="2800" b="1" dirty="0">
                <a:solidFill>
                  <a:srgbClr val="FF0000"/>
                </a:solidFill>
              </a:rPr>
              <a:t>given a search space, a current state and a goal state</a:t>
            </a:r>
          </a:p>
          <a:p>
            <a:pPr lvl="1"/>
            <a:r>
              <a:rPr lang="en-US" altLang="en-US" b="1" dirty="0">
                <a:solidFill>
                  <a:schemeClr val="tx2"/>
                </a:solidFill>
              </a:rPr>
              <a:t>generate all successor states and evaluate each with our heuristic function</a:t>
            </a:r>
          </a:p>
          <a:p>
            <a:pPr lvl="1"/>
            <a:r>
              <a:rPr lang="en-US" altLang="en-US" sz="3200" b="1" dirty="0">
                <a:solidFill>
                  <a:schemeClr val="accent6">
                    <a:lumMod val="75000"/>
                  </a:schemeClr>
                </a:solidFill>
              </a:rPr>
              <a:t>select the move that yields the best heuristic value</a:t>
            </a:r>
          </a:p>
        </p:txBody>
      </p:sp>
    </p:spTree>
    <p:extLst>
      <p:ext uri="{BB962C8B-B14F-4D97-AF65-F5344CB8AC3E}">
        <p14:creationId xmlns:p14="http://schemas.microsoft.com/office/powerpoint/2010/main" val="3948835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31" y="3499635"/>
            <a:ext cx="6622189" cy="297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06574" y="1190536"/>
            <a:ext cx="8014330" cy="21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/>
          <a:lstStyle/>
          <a:p>
            <a:pPr marL="342832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</a:rPr>
              <a:t>A heuristic is: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A function that </a:t>
            </a:r>
            <a:r>
              <a:rPr lang="en-US" i="1" kern="0" dirty="0">
                <a:latin typeface="Calibri" pitchFamily="34" charset="0"/>
              </a:rPr>
              <a:t>estimates</a:t>
            </a:r>
            <a:r>
              <a:rPr lang="en-US" kern="0" dirty="0">
                <a:latin typeface="Calibri" pitchFamily="34" charset="0"/>
              </a:rPr>
              <a:t> how close a state is to a goal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Designed for a particular search problem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Examples: Manhattan distance, Euclidean distance for </a:t>
            </a:r>
            <a:r>
              <a:rPr lang="en-US" kern="0" dirty="0" err="1">
                <a:latin typeface="Calibri" pitchFamily="34" charset="0"/>
              </a:rPr>
              <a:t>pathing</a:t>
            </a:r>
            <a:endParaRPr lang="en-US" kern="0" dirty="0">
              <a:latin typeface="Calibri" pitchFamily="34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176" y="4078996"/>
            <a:ext cx="3025381" cy="1923800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9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9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129" y="4496457"/>
            <a:ext cx="2977755" cy="1506341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30341" cy="399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8171" y="1525042"/>
            <a:ext cx="3407387" cy="22999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9959" y="4117080"/>
            <a:ext cx="3475680" cy="2373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7375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542" y="845829"/>
            <a:ext cx="4316829" cy="3237622"/>
          </a:xfrm>
          <a:prstGeom prst="rect">
            <a:avLst/>
          </a:prstGeom>
          <a:noFill/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D296C4BB-86FA-9903-392A-1AEC0EBE057B}"/>
              </a:ext>
            </a:extLst>
          </p:cNvPr>
          <p:cNvSpPr txBox="1"/>
          <p:nvPr/>
        </p:nvSpPr>
        <p:spPr>
          <a:xfrm>
            <a:off x="4707043" y="1158702"/>
            <a:ext cx="6096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 err="1">
                <a:solidFill>
                  <a:srgbClr val="FF0000"/>
                </a:solidFill>
              </a:rPr>
              <a:t>Greedy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b="1" dirty="0" err="1">
                <a:solidFill>
                  <a:srgbClr val="FF0000"/>
                </a:solidFill>
              </a:rPr>
              <a:t>search</a:t>
            </a:r>
            <a:r>
              <a:rPr lang="tr-TR" b="1" dirty="0">
                <a:solidFill>
                  <a:srgbClr val="FF0000"/>
                </a:solidFill>
              </a:rPr>
              <a:t> </a:t>
            </a:r>
            <a:r>
              <a:rPr lang="tr-TR" dirty="0" err="1"/>
              <a:t>tries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expand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node</a:t>
            </a:r>
            <a:r>
              <a:rPr lang="tr-TR" dirty="0"/>
              <a:t> </a:t>
            </a:r>
            <a:r>
              <a:rPr lang="tr-TR" dirty="0" err="1"/>
              <a:t>that</a:t>
            </a:r>
            <a:r>
              <a:rPr lang="tr-TR" dirty="0"/>
              <a:t> is </a:t>
            </a:r>
            <a:r>
              <a:rPr lang="tr-TR" dirty="0" err="1"/>
              <a:t>closest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 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goal</a:t>
            </a:r>
            <a:r>
              <a:rPr lang="tr-TR" dirty="0"/>
              <a:t>,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grounds</a:t>
            </a:r>
            <a:r>
              <a:rPr lang="tr-TR" dirty="0"/>
              <a:t> GREEDY SEARCH </a:t>
            </a:r>
            <a:r>
              <a:rPr lang="tr-TR" dirty="0" err="1"/>
              <a:t>that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is </a:t>
            </a:r>
            <a:r>
              <a:rPr lang="tr-TR" dirty="0" err="1"/>
              <a:t>likely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lead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 </a:t>
            </a:r>
            <a:r>
              <a:rPr lang="tr-TR" dirty="0" err="1"/>
              <a:t>solution</a:t>
            </a:r>
            <a:r>
              <a:rPr lang="tr-TR" dirty="0"/>
              <a:t> </a:t>
            </a:r>
            <a:r>
              <a:rPr lang="tr-TR" dirty="0" err="1"/>
              <a:t>quickly</a:t>
            </a:r>
            <a:r>
              <a:rPr lang="tr-TR" dirty="0"/>
              <a:t>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r>
              <a:rPr lang="en-US" dirty="0"/>
              <a:t>Expands node estimated to be closest to the goal</a:t>
            </a:r>
          </a:p>
          <a:p>
            <a:pPr lvl="1"/>
            <a:r>
              <a:rPr lang="en-US" dirty="0"/>
              <a:t>f(n) = h(n)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640852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4247" y="915522"/>
            <a:ext cx="4876165" cy="30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156"/>
            <a:ext cx="9447570" cy="1142851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198" y="3963124"/>
            <a:ext cx="3238076" cy="2428558"/>
          </a:xfrm>
          <a:prstGeom prst="rect">
            <a:avLst/>
          </a:prstGeom>
          <a:noFill/>
        </p:spPr>
      </p:pic>
      <p:grpSp>
        <p:nvGrpSpPr>
          <p:cNvPr id="7" name="Grup 6">
            <a:extLst>
              <a:ext uri="{FF2B5EF4-FFF2-40B4-BE49-F238E27FC236}">
                <a16:creationId xmlns:a16="http://schemas.microsoft.com/office/drawing/2014/main" id="{A341AA40-9E00-114C-753A-3A6C0CB4CB6F}"/>
              </a:ext>
            </a:extLst>
          </p:cNvPr>
          <p:cNvGrpSpPr/>
          <p:nvPr/>
        </p:nvGrpSpPr>
        <p:grpSpPr>
          <a:xfrm>
            <a:off x="551974" y="1149394"/>
            <a:ext cx="7343432" cy="3864575"/>
            <a:chOff x="551974" y="1149395"/>
            <a:chExt cx="6210300" cy="3219450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89154AB5-3A52-3877-2219-DC9EB29A9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974" y="1149395"/>
              <a:ext cx="6210300" cy="3219450"/>
            </a:xfrm>
            <a:prstGeom prst="rect">
              <a:avLst/>
            </a:prstGeom>
          </p:spPr>
        </p:pic>
        <p:sp>
          <p:nvSpPr>
            <p:cNvPr id="6" name="Dikdörtgen 5">
              <a:extLst>
                <a:ext uri="{FF2B5EF4-FFF2-40B4-BE49-F238E27FC236}">
                  <a16:creationId xmlns:a16="http://schemas.microsoft.com/office/drawing/2014/main" id="{73290BC7-0B7E-C5AF-5CBD-65FF77987671}"/>
                </a:ext>
              </a:extLst>
            </p:cNvPr>
            <p:cNvSpPr/>
            <p:nvPr/>
          </p:nvSpPr>
          <p:spPr>
            <a:xfrm>
              <a:off x="3070870" y="3963124"/>
              <a:ext cx="3456384" cy="3307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pic>
        <p:nvPicPr>
          <p:cNvPr id="9" name="Resim 8">
            <a:extLst>
              <a:ext uri="{FF2B5EF4-FFF2-40B4-BE49-F238E27FC236}">
                <a16:creationId xmlns:a16="http://schemas.microsoft.com/office/drawing/2014/main" id="{5BB7EF3D-BAB5-9E41-E34C-5A255A555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5" y="1319553"/>
            <a:ext cx="7074971" cy="3604441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38C436C-D644-16C1-9F48-5F6DF9E92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742" y="1319553"/>
            <a:ext cx="7126085" cy="3673013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07A7600-2F08-4ADD-2E6B-77F3CA76B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531" y="1306705"/>
            <a:ext cx="7048990" cy="3694416"/>
          </a:xfrm>
          <a:prstGeom prst="rect">
            <a:avLst/>
          </a:prstGeom>
        </p:spPr>
      </p:pic>
      <p:pic>
        <p:nvPicPr>
          <p:cNvPr id="17" name="Resim 16">
            <a:extLst>
              <a:ext uri="{FF2B5EF4-FFF2-40B4-BE49-F238E27FC236}">
                <a16:creationId xmlns:a16="http://schemas.microsoft.com/office/drawing/2014/main" id="{59FF3543-6E5E-F058-46C7-A0F3925E2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014" y="1319553"/>
            <a:ext cx="6929386" cy="3673013"/>
          </a:xfrm>
          <a:prstGeom prst="rect">
            <a:avLst/>
          </a:prstGeom>
        </p:spPr>
      </p:pic>
      <p:pic>
        <p:nvPicPr>
          <p:cNvPr id="19" name="Resim 18">
            <a:extLst>
              <a:ext uri="{FF2B5EF4-FFF2-40B4-BE49-F238E27FC236}">
                <a16:creationId xmlns:a16="http://schemas.microsoft.com/office/drawing/2014/main" id="{AB96B008-4F3F-F2B0-259B-FFECA9EED0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0742" y="1399310"/>
            <a:ext cx="7106222" cy="3474153"/>
          </a:xfrm>
          <a:prstGeom prst="rect">
            <a:avLst/>
          </a:prstGeom>
        </p:spPr>
      </p:pic>
      <p:pic>
        <p:nvPicPr>
          <p:cNvPr id="21" name="Resim 20">
            <a:extLst>
              <a:ext uri="{FF2B5EF4-FFF2-40B4-BE49-F238E27FC236}">
                <a16:creationId xmlns:a16="http://schemas.microsoft.com/office/drawing/2014/main" id="{C33C6961-7956-83F9-C1E7-B07413CEC6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9826" y="1343878"/>
            <a:ext cx="6938267" cy="3629247"/>
          </a:xfrm>
          <a:prstGeom prst="rect">
            <a:avLst/>
          </a:prstGeom>
        </p:spPr>
      </p:pic>
      <p:pic>
        <p:nvPicPr>
          <p:cNvPr id="23" name="Resim 22">
            <a:extLst>
              <a:ext uri="{FF2B5EF4-FFF2-40B4-BE49-F238E27FC236}">
                <a16:creationId xmlns:a16="http://schemas.microsoft.com/office/drawing/2014/main" id="{F9FC1CF9-26D4-95FD-F040-FC67C392DF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5340" y="1399309"/>
            <a:ext cx="6958834" cy="3474153"/>
          </a:xfrm>
          <a:prstGeom prst="rect">
            <a:avLst/>
          </a:prstGeom>
        </p:spPr>
      </p:pic>
      <p:pic>
        <p:nvPicPr>
          <p:cNvPr id="25" name="Resim 24">
            <a:extLst>
              <a:ext uri="{FF2B5EF4-FFF2-40B4-BE49-F238E27FC236}">
                <a16:creationId xmlns:a16="http://schemas.microsoft.com/office/drawing/2014/main" id="{4B76E406-30D2-387C-454B-10413867F3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4394" y="1514601"/>
            <a:ext cx="6834569" cy="3474153"/>
          </a:xfrm>
          <a:prstGeom prst="rect">
            <a:avLst/>
          </a:prstGeom>
        </p:spPr>
      </p:pic>
      <p:pic>
        <p:nvPicPr>
          <p:cNvPr id="27" name="Resim 26">
            <a:extLst>
              <a:ext uri="{FF2B5EF4-FFF2-40B4-BE49-F238E27FC236}">
                <a16:creationId xmlns:a16="http://schemas.microsoft.com/office/drawing/2014/main" id="{CEA5AB90-50D5-D83C-799F-608CF7B517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33489" y="1812001"/>
            <a:ext cx="62198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2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14849</TotalTime>
  <Words>688</Words>
  <Application>Microsoft Office PowerPoint</Application>
  <PresentationFormat>Özel</PresentationFormat>
  <Paragraphs>182</Paragraphs>
  <Slides>25</Slides>
  <Notes>8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4" baseType="lpstr">
      <vt:lpstr>Calibri</vt:lpstr>
      <vt:lpstr>Times-Roman</vt:lpstr>
      <vt:lpstr>Wingdings</vt:lpstr>
      <vt:lpstr>Arial</vt:lpstr>
      <vt:lpstr>맑은 고딕</vt:lpstr>
      <vt:lpstr>Calibri Light</vt:lpstr>
      <vt:lpstr>Noto Sans</vt:lpstr>
      <vt:lpstr>굴림체</vt:lpstr>
      <vt:lpstr>Office 테마</vt:lpstr>
      <vt:lpstr>CENG401 MACHINE LEARNING  AND  ARTIFICIAL  INTELLIGENCE</vt:lpstr>
      <vt:lpstr>Informed (Heuristic) Search</vt:lpstr>
      <vt:lpstr>Today</vt:lpstr>
      <vt:lpstr>Video of Demo Contours UCS Pacman Small Maze</vt:lpstr>
      <vt:lpstr>Informed Search</vt:lpstr>
      <vt:lpstr>Heuristic Search</vt:lpstr>
      <vt:lpstr>Search Heuristics</vt:lpstr>
      <vt:lpstr>Greedy Search</vt:lpstr>
      <vt:lpstr>Greedy Search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Combining UCS and Greedy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muratsimsek003@gmail.com</cp:lastModifiedBy>
  <cp:revision>144</cp:revision>
  <dcterms:created xsi:type="dcterms:W3CDTF">2010-02-01T08:03:16Z</dcterms:created>
  <dcterms:modified xsi:type="dcterms:W3CDTF">2023-10-23T14:24:25Z</dcterms:modified>
  <cp:category>www.slidemembers.com</cp:category>
</cp:coreProperties>
</file>